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3"/>
  </p:sldIdLst>
  <p:sldSz cx="10693400" cy="15122525"/>
  <p:notesSz cx="6858000" cy="9144000"/>
  <p:defaultTextStyle>
    <a:defPPr>
      <a:defRPr lang="el-GR"/>
    </a:defPPr>
    <a:lvl1pPr marL="0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235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470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705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305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540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775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0010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245" algn="l" defTabSz="147447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8" d="100"/>
          <a:sy n="48" d="100"/>
        </p:scale>
        <p:origin x="3102" y="7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 hasCustomPrompt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0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 hasCustomPrompt="1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23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47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7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3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5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001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24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 hasCustomPrompt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235" indent="0">
              <a:buNone/>
              <a:defRPr sz="3200" b="1"/>
            </a:lvl2pPr>
            <a:lvl3pPr marL="1474470" indent="0">
              <a:buNone/>
              <a:defRPr sz="2900" b="1"/>
            </a:lvl3pPr>
            <a:lvl4pPr marL="2211705" indent="0">
              <a:buNone/>
              <a:defRPr sz="2500" b="1"/>
            </a:lvl4pPr>
            <a:lvl5pPr marL="2948305" indent="0">
              <a:buNone/>
              <a:defRPr sz="2500" b="1"/>
            </a:lvl5pPr>
            <a:lvl6pPr marL="3685540" indent="0">
              <a:buNone/>
              <a:defRPr sz="2500" b="1"/>
            </a:lvl6pPr>
            <a:lvl7pPr marL="4422775" indent="0">
              <a:buNone/>
              <a:defRPr sz="2500" b="1"/>
            </a:lvl7pPr>
            <a:lvl8pPr marL="5160010" indent="0">
              <a:buNone/>
              <a:defRPr sz="2500" b="1"/>
            </a:lvl8pPr>
            <a:lvl9pPr marL="5897245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 hasCustomPrompt="1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235" indent="0">
              <a:buNone/>
              <a:defRPr sz="3200" b="1"/>
            </a:lvl2pPr>
            <a:lvl3pPr marL="1474470" indent="0">
              <a:buNone/>
              <a:defRPr sz="2900" b="1"/>
            </a:lvl3pPr>
            <a:lvl4pPr marL="2211705" indent="0">
              <a:buNone/>
              <a:defRPr sz="2500" b="1"/>
            </a:lvl4pPr>
            <a:lvl5pPr marL="2948305" indent="0">
              <a:buNone/>
              <a:defRPr sz="2500" b="1"/>
            </a:lvl5pPr>
            <a:lvl6pPr marL="3685540" indent="0">
              <a:buNone/>
              <a:defRPr sz="2500" b="1"/>
            </a:lvl6pPr>
            <a:lvl7pPr marL="4422775" indent="0">
              <a:buNone/>
              <a:defRPr sz="2500" b="1"/>
            </a:lvl7pPr>
            <a:lvl8pPr marL="5160010" indent="0">
              <a:buNone/>
              <a:defRPr sz="2500" b="1"/>
            </a:lvl8pPr>
            <a:lvl9pPr marL="5897245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 hasCustomPrompt="1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  <a:p>
            <a:pPr lvl="1"/>
            <a:r>
              <a:rPr lang="el-GR" smtClean="0"/>
              <a:t>Δεύτερου επιπέδου</a:t>
            </a:r>
            <a:endParaRPr lang="el-GR" smtClean="0"/>
          </a:p>
          <a:p>
            <a:pPr lvl="2"/>
            <a:r>
              <a:rPr lang="el-GR" smtClean="0"/>
              <a:t>Τρίτου επιπέδου</a:t>
            </a:r>
            <a:endParaRPr lang="el-GR" smtClean="0"/>
          </a:p>
          <a:p>
            <a:pPr lvl="3"/>
            <a:r>
              <a:rPr lang="el-GR" smtClean="0"/>
              <a:t>Τέταρτου επιπέδου</a:t>
            </a:r>
            <a:endParaRPr lang="el-GR" smtClean="0"/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235" indent="0">
              <a:buNone/>
              <a:defRPr sz="2000"/>
            </a:lvl2pPr>
            <a:lvl3pPr marL="1474470" indent="0">
              <a:buNone/>
              <a:defRPr sz="1600"/>
            </a:lvl3pPr>
            <a:lvl4pPr marL="2211705" indent="0">
              <a:buNone/>
              <a:defRPr sz="1500"/>
            </a:lvl4pPr>
            <a:lvl5pPr marL="2948305" indent="0">
              <a:buNone/>
              <a:defRPr sz="1500"/>
            </a:lvl5pPr>
            <a:lvl6pPr marL="3685540" indent="0">
              <a:buNone/>
              <a:defRPr sz="1500"/>
            </a:lvl6pPr>
            <a:lvl7pPr marL="4422775" indent="0">
              <a:buNone/>
              <a:defRPr sz="1500"/>
            </a:lvl7pPr>
            <a:lvl8pPr marL="5160010" indent="0">
              <a:buNone/>
              <a:defRPr sz="1500"/>
            </a:lvl8pPr>
            <a:lvl9pPr marL="5897245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235" indent="0">
              <a:buNone/>
              <a:defRPr sz="4500"/>
            </a:lvl2pPr>
            <a:lvl3pPr marL="1474470" indent="0">
              <a:buNone/>
              <a:defRPr sz="3900"/>
            </a:lvl3pPr>
            <a:lvl4pPr marL="2211705" indent="0">
              <a:buNone/>
              <a:defRPr sz="3200"/>
            </a:lvl4pPr>
            <a:lvl5pPr marL="2948305" indent="0">
              <a:buNone/>
              <a:defRPr sz="3200"/>
            </a:lvl5pPr>
            <a:lvl6pPr marL="3685540" indent="0">
              <a:buNone/>
              <a:defRPr sz="3200"/>
            </a:lvl6pPr>
            <a:lvl7pPr marL="4422775" indent="0">
              <a:buNone/>
              <a:defRPr sz="3200"/>
            </a:lvl7pPr>
            <a:lvl8pPr marL="5160010" indent="0">
              <a:buNone/>
              <a:defRPr sz="3200"/>
            </a:lvl8pPr>
            <a:lvl9pPr marL="5897245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235" indent="0">
              <a:buNone/>
              <a:defRPr sz="2000"/>
            </a:lvl2pPr>
            <a:lvl3pPr marL="1474470" indent="0">
              <a:buNone/>
              <a:defRPr sz="1600"/>
            </a:lvl3pPr>
            <a:lvl4pPr marL="2211705" indent="0">
              <a:buNone/>
              <a:defRPr sz="1500"/>
            </a:lvl4pPr>
            <a:lvl5pPr marL="2948305" indent="0">
              <a:buNone/>
              <a:defRPr sz="1500"/>
            </a:lvl5pPr>
            <a:lvl6pPr marL="3685540" indent="0">
              <a:buNone/>
              <a:defRPr sz="1500"/>
            </a:lvl6pPr>
            <a:lvl7pPr marL="4422775" indent="0">
              <a:buNone/>
              <a:defRPr sz="1500"/>
            </a:lvl7pPr>
            <a:lvl8pPr marL="5160010" indent="0">
              <a:buNone/>
              <a:defRPr sz="1500"/>
            </a:lvl8pPr>
            <a:lvl9pPr marL="5897245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  <a:endParaRPr lang="el-GR" smtClean="0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65"/>
            <a:ext cx="10693400" cy="1511699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  <a:endParaRPr lang="el-GR" dirty="0" smtClean="0"/>
          </a:p>
          <a:p>
            <a:pPr lvl="1"/>
            <a:r>
              <a:rPr lang="el-GR" dirty="0" smtClean="0"/>
              <a:t>Δεύτερου επιπέδου</a:t>
            </a:r>
            <a:endParaRPr lang="el-GR" dirty="0" smtClean="0"/>
          </a:p>
          <a:p>
            <a:pPr lvl="2"/>
            <a:r>
              <a:rPr lang="el-GR" dirty="0" smtClean="0"/>
              <a:t>Τρίτου επιπέδου</a:t>
            </a:r>
            <a:endParaRPr lang="el-GR" dirty="0" smtClean="0"/>
          </a:p>
          <a:p>
            <a:pPr lvl="3"/>
            <a:r>
              <a:rPr lang="el-GR" dirty="0" smtClean="0"/>
              <a:t>Τέταρτου επιπέδου</a:t>
            </a:r>
            <a:endParaRPr lang="el-GR" dirty="0" smtClean="0"/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47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085" indent="-553085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610" indent="-461010" algn="l" defTabSz="147447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770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0005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240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475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075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310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545" indent="-368300" algn="l" defTabSz="14744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235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470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705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305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540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775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0010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245" algn="l" defTabSz="147447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3816846"/>
            <a:ext cx="9145016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enterprise AFOI VOTSI OE based in Central Macedonia region, has joined the Action </a:t>
            </a:r>
            <a:r>
              <a:rPr lang="en-US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“Digital Saltation” </a:t>
            </a: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</a:t>
            </a:r>
            <a:r>
              <a:rPr lang="en-US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total </a:t>
            </a: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budget of  </a:t>
            </a:r>
            <a:r>
              <a:rPr lang="en-US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51,6 </a:t>
            </a:r>
            <a:r>
              <a:rPr lang="en-US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million €</a:t>
            </a:r>
            <a:r>
              <a:rPr lang="el-GR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Action aims at the digital </a:t>
            </a:r>
            <a:r>
              <a:rPr lang="en-US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transformation </a:t>
            </a: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very small, small and medium - sized enterprises. </a:t>
            </a:r>
            <a:endParaRPr lang="en-US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investment’s total budget is</a:t>
            </a:r>
            <a:r>
              <a:rPr lang="el-GR" alt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197.024,35</a:t>
            </a: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€ out of which </a:t>
            </a:r>
            <a:r>
              <a:rPr lang="el-GR" alt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98.512,16</a:t>
            </a: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€  is public expenditure. The Action is co-financed by Greece and the European Union - European Regional Development Fund.</a:t>
            </a:r>
            <a:endParaRPr lang="en-US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US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en-US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389135"/>
            <a:ext cx="9217024" cy="5747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approved </a:t>
            </a:r>
            <a:r>
              <a:rPr lang="en-US" sz="1200" b="1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subsidised</a:t>
            </a:r>
            <a:r>
              <a:rPr lang="en-US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Business Plan includes investments </a:t>
            </a:r>
            <a:r>
              <a:rPr lang="en-US" sz="12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following categories:</a:t>
            </a:r>
            <a:endParaRPr lang="en-US" sz="1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Procurement and installation of ICT equipment </a:t>
            </a:r>
            <a:endParaRPr lang="en-US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Software  for office applications, web development, e-shop services etc. </a:t>
            </a:r>
            <a:endParaRPr lang="en-US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 services 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 advertising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–security certifications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entry and transfer etc.</a:t>
            </a:r>
            <a:r>
              <a:rPr lang="el-GR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Wage </a:t>
            </a:r>
            <a:r>
              <a:rPr lang="en-US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costs </a:t>
            </a: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new personnel</a:t>
            </a:r>
            <a:endParaRPr lang="en-US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l-GR" sz="900" b="1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 the participation in the Action, the enterprise achieved:</a:t>
            </a:r>
            <a:endParaRPr lang="en-US" sz="12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Competitiveness improvement </a:t>
            </a:r>
            <a:endParaRPr lang="en-US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Increase of profitability  </a:t>
            </a:r>
            <a:endParaRPr lang="en-US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Reinforcement of an extrovert business profile </a:t>
            </a:r>
            <a:endParaRPr lang="en-US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Enhancement of entrepreneurship</a:t>
            </a:r>
            <a:endParaRPr lang="en-US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Creation /maintenance of high quality job positions</a:t>
            </a:r>
            <a:endParaRPr lang="en-US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Other </a:t>
            </a:r>
            <a:r>
              <a:rPr lang="en-US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…………………………………………………………</a:t>
            </a:r>
            <a:endParaRPr lang="en-US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200000"/>
              </a:lnSpc>
            </a:pPr>
            <a:endParaRPr lang="en-US" sz="1200" dirty="0" smtClean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lnSpc>
                <a:spcPct val="200000"/>
              </a:lnSpc>
            </a:pPr>
            <a:r>
              <a:rPr lang="en-US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 of </a:t>
            </a:r>
            <a:r>
              <a:rPr lang="en-US" sz="12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proved beneficial, not only for the enterprise </a:t>
            </a:r>
            <a:r>
              <a:rPr lang="en-US" sz="12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also </a:t>
            </a:r>
            <a:r>
              <a:rPr lang="en-US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 competitiveness of the national as well as the local economy.</a:t>
            </a:r>
            <a:endParaRPr lang="el-GR" sz="1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1204</Words>
  <Application>WPS Presentation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Verdana</vt:lpstr>
      <vt:lpstr>Microsoft YaHei</vt:lpstr>
      <vt:lpstr>Arial Unicode MS</vt:lpstr>
      <vt:lpstr>Calibri</vt:lpstr>
      <vt:lpstr>Θέμα του Office</vt:lpstr>
      <vt:lpstr>PowerPoint 演示文稿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64</cp:revision>
  <dcterms:created xsi:type="dcterms:W3CDTF">2018-02-13T12:16:00Z</dcterms:created>
  <dcterms:modified xsi:type="dcterms:W3CDTF">2023-09-07T10:18:53Z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430F2987F2D04A26ABB0DCB05611F352_12</vt:lpwstr>
  </property>
  <property fmtid="{D5CDD505-2E9C-101B-9397-08002B2CF9AE}" pid="3" name="KSOProductBuildVer">
    <vt:lpwstr>1033-12.2.0.13193</vt:lpwstr>
  </property>
</Properties>
</file>